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2"/>
  </p:notesMasterIdLst>
  <p:sldIdLst>
    <p:sldId id="256" r:id="rId2"/>
    <p:sldId id="257" r:id="rId3"/>
    <p:sldId id="258" r:id="rId4"/>
    <p:sldId id="259" r:id="rId5"/>
    <p:sldId id="260" r:id="rId6"/>
    <p:sldId id="261" r:id="rId7"/>
    <p:sldId id="262" r:id="rId8"/>
    <p:sldId id="265" r:id="rId9"/>
    <p:sldId id="266" r:id="rId10"/>
    <p:sldId id="267"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Cambria Math" panose="02040503050406030204" pitchFamily="18" charset="0"/>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506" y="-5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224815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3700a8a1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43700a8a12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3700a8a12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43700a8a12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3700a8a1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43700a8a12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3700a8a12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43700a8a12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3700a8a12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3700a8a12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3700a8a12_0_1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3700a8a12_0_1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3700a8a1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43700a8a1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We wanted to model how light from a distant star would move in space. So we set up various random walks - which is a path made up of a series of steps that are determined through probability, it would mirror a sort of path a drunk person would take. Our first random walk was made up of equal probability, as can be seen on the slide, the light had an equal chance of going left, right, up or down.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7" name="Google Shape;107;g43700a8a12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3700a8a12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3700a8a12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3700a8a12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43700a8a12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3700a8a12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43700a8a12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a:endParaRPr/>
          </a:p>
        </p:txBody>
      </p:sp>
      <p:sp>
        <p:nvSpPr>
          <p:cNvPr id="52" name="Google Shape;52;p13"/>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1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1600"/>
              </a:spcBef>
              <a:spcAft>
                <a:spcPts val="160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1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1600"/>
              </a:spcBef>
              <a:spcAft>
                <a:spcPts val="160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a:endParaRPr/>
          </a:p>
        </p:txBody>
      </p:sp>
      <p:sp>
        <p:nvSpPr>
          <p:cNvPr id="59" name="Google Shape;59;p1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1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1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4.wmv"/><Relationship Id="rId7" Type="http://schemas.openxmlformats.org/officeDocument/2006/relationships/image" Target="../media/image14.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video" Target="../media/media4.wmv"/><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2.tmp"/><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1026" name="Picture 2" descr="C:\Users\Krishan\Documents\Krishan\AS and A Level\Miscellaneous\Crest Award\code 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115581"/>
          </a:xfrm>
          <a:prstGeom prst="rect">
            <a:avLst/>
          </a:prstGeom>
          <a:noFill/>
          <a:extLst>
            <a:ext uri="{909E8E84-426E-40DD-AFC4-6F175D3DCCD1}">
              <a14:hiddenFill xmlns:a14="http://schemas.microsoft.com/office/drawing/2010/main">
                <a:solidFill>
                  <a:srgbClr val="FFFFFF"/>
                </a:solidFill>
              </a14:hiddenFill>
            </a:ext>
          </a:extLst>
        </p:spPr>
      </p:pic>
      <p:sp>
        <p:nvSpPr>
          <p:cNvPr id="67" name="Google Shape;67;p15"/>
          <p:cNvSpPr txBox="1"/>
          <p:nvPr/>
        </p:nvSpPr>
        <p:spPr>
          <a:xfrm>
            <a:off x="3215374" y="1509463"/>
            <a:ext cx="5928626" cy="2006357"/>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en" sz="3000" b="1" i="0" u="none" strike="noStrike" cap="none" dirty="0">
                <a:solidFill>
                  <a:schemeClr val="tx1"/>
                </a:solidFill>
                <a:latin typeface="EB Garamond"/>
                <a:ea typeface="EB Garamond"/>
                <a:cs typeface="EB Garamond"/>
                <a:sym typeface="EB Garamond"/>
              </a:rPr>
              <a:t>Developing Computational Methods of Modelling Quantum Gravity</a:t>
            </a:r>
            <a:endParaRPr sz="3000" b="1" i="0" u="none" strike="noStrike" cap="none" dirty="0">
              <a:solidFill>
                <a:schemeClr val="tx1"/>
              </a:solidFill>
              <a:latin typeface="EB Garamond"/>
              <a:ea typeface="EB Garamond"/>
              <a:cs typeface="EB Garamond"/>
              <a:sym typeface="EB Garamond"/>
            </a:endParaRPr>
          </a:p>
        </p:txBody>
      </p:sp>
      <p:sp>
        <p:nvSpPr>
          <p:cNvPr id="2" name="TextBox 1"/>
          <p:cNvSpPr txBox="1"/>
          <p:nvPr/>
        </p:nvSpPr>
        <p:spPr>
          <a:xfrm>
            <a:off x="4292301" y="2571750"/>
            <a:ext cx="184731" cy="307777"/>
          </a:xfrm>
          <a:prstGeom prst="rect">
            <a:avLst/>
          </a:prstGeom>
          <a:noFill/>
        </p:spPr>
        <p:txBody>
          <a:bodyPr wrap="none" rtlCol="0">
            <a:spAutoFit/>
          </a:bodyPr>
          <a:lstStyle/>
          <a:p>
            <a:endParaRPr lang="en-GB" dirty="0"/>
          </a:p>
        </p:txBody>
      </p:sp>
      <p:sp>
        <p:nvSpPr>
          <p:cNvPr id="5" name="Google Shape;67;p15"/>
          <p:cNvSpPr txBox="1"/>
          <p:nvPr/>
        </p:nvSpPr>
        <p:spPr>
          <a:xfrm>
            <a:off x="3215374" y="3370677"/>
            <a:ext cx="5928626" cy="1003178"/>
          </a:xfrm>
          <a:prstGeom prst="rect">
            <a:avLst/>
          </a:prstGeom>
          <a:noFill/>
          <a:ln>
            <a:noFill/>
          </a:ln>
        </p:spPr>
        <p:txBody>
          <a:bodyPr spcFirstLastPara="1" wrap="square" lIns="91425" tIns="91425" rIns="91425" bIns="91425" anchor="ctr" anchorCtr="0">
            <a:noAutofit/>
          </a:bodyPr>
          <a:lstStyle/>
          <a:p>
            <a:pPr lvl="0" algn="ctr">
              <a:lnSpc>
                <a:spcPct val="115000"/>
              </a:lnSpc>
              <a:buSzPts val="1100"/>
            </a:pPr>
            <a:r>
              <a:rPr lang="en" b="1" i="0" u="none" strike="noStrike" cap="none" dirty="0" smtClean="0">
                <a:solidFill>
                  <a:schemeClr val="tx1"/>
                </a:solidFill>
                <a:latin typeface="EB Garamond"/>
                <a:ea typeface="EB Garamond"/>
                <a:cs typeface="EB Garamond"/>
                <a:sym typeface="EB Garamond"/>
              </a:rPr>
              <a:t>By</a:t>
            </a:r>
            <a:r>
              <a:rPr lang="en" b="1" i="0" u="none" strike="noStrike" cap="none" dirty="0" smtClean="0">
                <a:solidFill>
                  <a:schemeClr val="tx1"/>
                </a:solidFill>
                <a:latin typeface="EB Garamond"/>
                <a:ea typeface="EB Garamond"/>
                <a:cs typeface="EB Garamond"/>
                <a:sym typeface="EB Garamond"/>
              </a:rPr>
              <a:t>:</a:t>
            </a:r>
          </a:p>
          <a:p>
            <a:pPr lvl="0" algn="ctr">
              <a:lnSpc>
                <a:spcPct val="115000"/>
              </a:lnSpc>
              <a:buSzPts val="1100"/>
            </a:pPr>
            <a:r>
              <a:rPr lang="en" b="1" i="0" u="none" strike="noStrike" cap="none" smtClean="0">
                <a:solidFill>
                  <a:schemeClr val="tx1"/>
                </a:solidFill>
                <a:latin typeface="EB Garamond"/>
                <a:ea typeface="EB Garamond"/>
                <a:cs typeface="EB Garamond"/>
                <a:sym typeface="EB Garamond"/>
              </a:rPr>
              <a:t>Ina </a:t>
            </a:r>
            <a:r>
              <a:rPr lang="en" b="1" i="0" u="none" strike="noStrike" cap="none" dirty="0" smtClean="0">
                <a:solidFill>
                  <a:schemeClr val="tx1"/>
                </a:solidFill>
                <a:latin typeface="EB Garamond"/>
                <a:ea typeface="EB Garamond"/>
                <a:cs typeface="EB Garamond"/>
                <a:sym typeface="EB Garamond"/>
              </a:rPr>
              <a:t>Kastrati, </a:t>
            </a:r>
            <a:r>
              <a:rPr lang="en" b="1" dirty="0" smtClean="0">
                <a:solidFill>
                  <a:schemeClr val="tx1"/>
                </a:solidFill>
                <a:latin typeface="EB Garamond"/>
                <a:ea typeface="EB Garamond"/>
                <a:cs typeface="EB Garamond"/>
                <a:sym typeface="EB Garamond"/>
              </a:rPr>
              <a:t>Gaspar Gomez</a:t>
            </a:r>
            <a:r>
              <a:rPr lang="en" b="1" smtClean="0">
                <a:solidFill>
                  <a:schemeClr val="tx1"/>
                </a:solidFill>
                <a:latin typeface="EB Garamond"/>
                <a:ea typeface="EB Garamond"/>
                <a:cs typeface="EB Garamond"/>
                <a:sym typeface="EB Garamond"/>
              </a:rPr>
              <a:t>, </a:t>
            </a:r>
            <a:r>
              <a:rPr lang="en" b="1" smtClean="0">
                <a:solidFill>
                  <a:schemeClr val="tx1"/>
                </a:solidFill>
                <a:latin typeface="EB Garamond"/>
                <a:ea typeface="EB Garamond"/>
                <a:cs typeface="EB Garamond"/>
                <a:sym typeface="EB Garamond"/>
              </a:rPr>
              <a:t>Ayub Salah</a:t>
            </a:r>
            <a:r>
              <a:rPr lang="en" b="1" dirty="0" smtClean="0">
                <a:solidFill>
                  <a:schemeClr val="tx1"/>
                </a:solidFill>
                <a:latin typeface="EB Garamond"/>
                <a:ea typeface="EB Garamond"/>
                <a:cs typeface="EB Garamond"/>
                <a:sym typeface="EB Garamond"/>
              </a:rPr>
              <a:t>,</a:t>
            </a:r>
          </a:p>
          <a:p>
            <a:pPr lvl="0" algn="ctr">
              <a:lnSpc>
                <a:spcPct val="115000"/>
              </a:lnSpc>
              <a:buSzPts val="1100"/>
            </a:pPr>
            <a:r>
              <a:rPr lang="en" b="1" dirty="0" smtClean="0">
                <a:solidFill>
                  <a:schemeClr val="tx1"/>
                </a:solidFill>
                <a:latin typeface="EB Garamond"/>
                <a:ea typeface="EB Garamond"/>
                <a:cs typeface="EB Garamond"/>
                <a:sym typeface="EB Garamond"/>
              </a:rPr>
              <a:t> </a:t>
            </a:r>
            <a:r>
              <a:rPr lang="en" b="1" dirty="0">
                <a:solidFill>
                  <a:schemeClr val="tx1"/>
                </a:solidFill>
                <a:latin typeface="EB Garamond"/>
                <a:ea typeface="EB Garamond"/>
                <a:cs typeface="EB Garamond"/>
                <a:sym typeface="EB Garamond"/>
              </a:rPr>
              <a:t>Krishan Sritharar, </a:t>
            </a:r>
            <a:r>
              <a:rPr lang="en" b="1" dirty="0" smtClean="0">
                <a:solidFill>
                  <a:schemeClr val="tx1"/>
                </a:solidFill>
                <a:latin typeface="EB Garamond"/>
                <a:ea typeface="EB Garamond"/>
                <a:cs typeface="EB Garamond"/>
                <a:sym typeface="EB Garamond"/>
              </a:rPr>
              <a:t>and Ben Cookson</a:t>
            </a:r>
            <a:endParaRPr b="1" i="0" u="none" strike="noStrike" cap="none" dirty="0">
              <a:solidFill>
                <a:schemeClr val="tx1"/>
              </a:solidFill>
              <a:latin typeface="EB Garamond"/>
              <a:ea typeface="EB Garamond"/>
              <a:cs typeface="EB Garamond"/>
              <a:sym typeface="EB Garamon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1" name="Triangle Equal.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9271" r="19271"/>
          <a:stretch/>
        </p:blipFill>
        <p:spPr>
          <a:xfrm>
            <a:off x="51133" y="843955"/>
            <a:ext cx="4169334" cy="3816000"/>
          </a:xfrm>
          <a:prstGeom prst="rect">
            <a:avLst/>
          </a:prstGeom>
        </p:spPr>
      </p:pic>
      <p:pic>
        <p:nvPicPr>
          <p:cNvPr id="142" name="Google Shape;142;p23" descr="C:\Users\Krishan\Documents\Krishan\AS and A Level\Miscellaneous\Crest Award\Presenting\Pictures\Walk_Random Grid 3 - Copy.png"/>
          <p:cNvPicPr preferRelativeResize="0"/>
          <p:nvPr/>
        </p:nvPicPr>
        <p:blipFill rotWithShape="1">
          <a:blip r:embed="rId8">
            <a:alphaModFix/>
          </a:blip>
          <a:srcRect l="34878" t="23390" r="34986" b="23010"/>
          <a:stretch/>
        </p:blipFill>
        <p:spPr>
          <a:xfrm>
            <a:off x="6154356" y="42136"/>
            <a:ext cx="2840017" cy="2130014"/>
          </a:xfrm>
          <a:prstGeom prst="rect">
            <a:avLst/>
          </a:prstGeom>
          <a:noFill/>
          <a:ln>
            <a:noFill/>
          </a:ln>
        </p:spPr>
      </p:pic>
      <p:sp>
        <p:nvSpPr>
          <p:cNvPr id="8" name="Google Shape;131;p22"/>
          <p:cNvSpPr txBox="1">
            <a:spLocks/>
          </p:cNvSpPr>
          <p:nvPr/>
        </p:nvSpPr>
        <p:spPr>
          <a:xfrm>
            <a:off x="-1421657" y="42136"/>
            <a:ext cx="6995100" cy="637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9pPr>
          </a:lstStyle>
          <a:p>
            <a:r>
              <a:rPr lang="en" dirty="0">
                <a:latin typeface="EB Garamond"/>
                <a:ea typeface="EB Garamond"/>
                <a:cs typeface="EB Garamond"/>
                <a:sym typeface="EB Garamond"/>
              </a:rPr>
              <a:t>Generalisations</a:t>
            </a:r>
            <a:endParaRPr lang="en-GB" dirty="0">
              <a:latin typeface="EB Garamond"/>
              <a:ea typeface="EB Garamond"/>
              <a:cs typeface="EB Garamond"/>
              <a:sym typeface="EB Garamond"/>
            </a:endParaRPr>
          </a:p>
        </p:txBody>
      </p:sp>
      <p:sp>
        <p:nvSpPr>
          <p:cNvPr id="9" name="Google Shape;131;p22"/>
          <p:cNvSpPr txBox="1">
            <a:spLocks/>
          </p:cNvSpPr>
          <p:nvPr/>
        </p:nvSpPr>
        <p:spPr>
          <a:xfrm>
            <a:off x="4269856" y="679636"/>
            <a:ext cx="1828727" cy="45271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9pPr>
          </a:lstStyle>
          <a:p>
            <a:r>
              <a:rPr lang="en" sz="1800" dirty="0" smtClean="0">
                <a:latin typeface="EB Garamond"/>
                <a:ea typeface="EB Garamond"/>
                <a:cs typeface="EB Garamond"/>
                <a:sym typeface="EB Garamond"/>
              </a:rPr>
              <a:t>Random Grid</a:t>
            </a:r>
            <a:endParaRPr lang="en-GB" sz="1800" dirty="0">
              <a:latin typeface="EB Garamond"/>
              <a:ea typeface="EB Garamond"/>
              <a:cs typeface="EB Garamond"/>
              <a:sym typeface="EB Garamond"/>
            </a:endParaRPr>
          </a:p>
        </p:txBody>
      </p:sp>
      <p:cxnSp>
        <p:nvCxnSpPr>
          <p:cNvPr id="4" name="Straight Arrow Connector 3"/>
          <p:cNvCxnSpPr/>
          <p:nvPr/>
        </p:nvCxnSpPr>
        <p:spPr>
          <a:xfrm>
            <a:off x="5916706" y="905994"/>
            <a:ext cx="18187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Google Shape;131;p22"/>
          <p:cNvSpPr txBox="1">
            <a:spLocks/>
          </p:cNvSpPr>
          <p:nvPr/>
        </p:nvSpPr>
        <p:spPr>
          <a:xfrm>
            <a:off x="4269856" y="1391434"/>
            <a:ext cx="1828727" cy="54494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9pPr>
          </a:lstStyle>
          <a:p>
            <a:r>
              <a:rPr lang="en" sz="1800" dirty="0" smtClean="0">
                <a:latin typeface="EB Garamond"/>
                <a:ea typeface="EB Garamond"/>
                <a:cs typeface="EB Garamond"/>
                <a:sym typeface="EB Garamond"/>
              </a:rPr>
              <a:t>Random Walk with mass</a:t>
            </a:r>
            <a:endParaRPr lang="en-GB" sz="1800" dirty="0">
              <a:latin typeface="EB Garamond"/>
              <a:ea typeface="EB Garamond"/>
              <a:cs typeface="EB Garamond"/>
              <a:sym typeface="EB Garamond"/>
            </a:endParaRPr>
          </a:p>
        </p:txBody>
      </p:sp>
      <p:cxnSp>
        <p:nvCxnSpPr>
          <p:cNvPr id="6" name="Straight Arrow Connector 5"/>
          <p:cNvCxnSpPr>
            <a:stCxn id="12" idx="2"/>
          </p:cNvCxnSpPr>
          <p:nvPr/>
        </p:nvCxnSpPr>
        <p:spPr>
          <a:xfrm flipH="1">
            <a:off x="5184219" y="1936376"/>
            <a:ext cx="1" cy="25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Google Shape;131;p22"/>
          <p:cNvSpPr txBox="1">
            <a:spLocks/>
          </p:cNvSpPr>
          <p:nvPr/>
        </p:nvSpPr>
        <p:spPr>
          <a:xfrm>
            <a:off x="1161529" y="4762763"/>
            <a:ext cx="1828727" cy="45271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9pPr>
          </a:lstStyle>
          <a:p>
            <a:r>
              <a:rPr lang="en" sz="1800" dirty="0" smtClean="0">
                <a:latin typeface="EB Garamond"/>
                <a:ea typeface="EB Garamond"/>
                <a:cs typeface="EB Garamond"/>
                <a:sym typeface="EB Garamond"/>
              </a:rPr>
              <a:t>Isometric Grid</a:t>
            </a:r>
            <a:endParaRPr lang="en-GB" sz="1800" dirty="0">
              <a:latin typeface="EB Garamond"/>
              <a:ea typeface="EB Garamond"/>
              <a:cs typeface="EB Garamond"/>
              <a:sym typeface="EB Garamond"/>
            </a:endParaRPr>
          </a:p>
        </p:txBody>
      </p:sp>
      <p:cxnSp>
        <p:nvCxnSpPr>
          <p:cNvPr id="14" name="Straight Arrow Connector 13"/>
          <p:cNvCxnSpPr/>
          <p:nvPr/>
        </p:nvCxnSpPr>
        <p:spPr>
          <a:xfrm flipV="1">
            <a:off x="2075892" y="4700589"/>
            <a:ext cx="1" cy="1762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 name="Planet.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19841" t="32349" r="19841" b="9030"/>
          <a:stretch/>
        </p:blipFill>
        <p:spPr>
          <a:xfrm>
            <a:off x="4269856" y="2291378"/>
            <a:ext cx="4724517" cy="2582768"/>
          </a:xfrm>
          <a:prstGeom prst="rect">
            <a:avLst/>
          </a:prstGeom>
        </p:spPr>
      </p:pic>
    </p:spTree>
    <p:extLst>
      <p:ext uri="{BB962C8B-B14F-4D97-AF65-F5344CB8AC3E}">
        <p14:creationId xmlns:p14="http://schemas.microsoft.com/office/powerpoint/2010/main" val="114391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0" fill="hold"/>
                                        <p:tgtEl>
                                          <p:spTgt spid="11"/>
                                        </p:tgtEl>
                                      </p:cBhvr>
                                    </p:cmd>
                                  </p:childTnLst>
                                </p:cTn>
                              </p:par>
                            </p:childTnLst>
                          </p:cTn>
                        </p:par>
                        <p:par>
                          <p:cTn id="7" fill="hold">
                            <p:stCondLst>
                              <p:cond delay="6780"/>
                            </p:stCondLst>
                            <p:childTnLst>
                              <p:par>
                                <p:cTn id="8" presetID="1" presetClass="mediacall" presetSubtype="0" fill="hold" nodeType="afterEffect">
                                  <p:stCondLst>
                                    <p:cond delay="0"/>
                                  </p:stCondLst>
                                  <p:childTnLst>
                                    <p:cmd type="call" cmd="playFrom(0.0)">
                                      <p:cBhvr>
                                        <p:cTn id="9" dur="67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repeatCount="indefinite"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73500" y="426150"/>
            <a:ext cx="841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4400" i="0" u="none" strike="noStrike" cap="none">
                <a:solidFill>
                  <a:schemeClr val="dk1"/>
                </a:solidFill>
                <a:latin typeface="EB Garamond"/>
                <a:ea typeface="EB Garamond"/>
                <a:cs typeface="EB Garamond"/>
                <a:sym typeface="EB Garamond"/>
              </a:rPr>
              <a:t>Theory of Quantum Gravity</a:t>
            </a:r>
            <a:endParaRPr sz="4400" i="0" u="none" strike="noStrike" cap="none">
              <a:solidFill>
                <a:schemeClr val="dk1"/>
              </a:solidFill>
              <a:latin typeface="EB Garamond"/>
              <a:ea typeface="EB Garamond"/>
              <a:cs typeface="EB Garamond"/>
              <a:sym typeface="EB Garamond"/>
            </a:endParaRPr>
          </a:p>
        </p:txBody>
      </p:sp>
      <p:sp>
        <p:nvSpPr>
          <p:cNvPr id="73" name="Google Shape;73;p16"/>
          <p:cNvSpPr txBox="1"/>
          <p:nvPr/>
        </p:nvSpPr>
        <p:spPr>
          <a:xfrm>
            <a:off x="273500" y="1522425"/>
            <a:ext cx="8360100" cy="58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400" i="0" u="none" strike="noStrike" cap="none">
                <a:solidFill>
                  <a:schemeClr val="dk1"/>
                </a:solidFill>
                <a:latin typeface="EB Garamond"/>
                <a:ea typeface="EB Garamond"/>
                <a:cs typeface="EB Garamond"/>
                <a:sym typeface="EB Garamond"/>
              </a:rPr>
              <a:t>In order to agree with the known theories of gravity, </a:t>
            </a:r>
            <a:r>
              <a:rPr lang="en" sz="2400">
                <a:solidFill>
                  <a:schemeClr val="dk1"/>
                </a:solidFill>
                <a:latin typeface="EB Garamond"/>
                <a:ea typeface="EB Garamond"/>
                <a:cs typeface="EB Garamond"/>
                <a:sym typeface="EB Garamond"/>
              </a:rPr>
              <a:t>a “Graviton” </a:t>
            </a:r>
            <a:r>
              <a:rPr lang="en" sz="2400" i="0" u="none" strike="noStrike" cap="none">
                <a:solidFill>
                  <a:schemeClr val="dk1"/>
                </a:solidFill>
                <a:latin typeface="EB Garamond"/>
                <a:ea typeface="EB Garamond"/>
                <a:cs typeface="EB Garamond"/>
                <a:sym typeface="EB Garamond"/>
              </a:rPr>
              <a:t>must have certain properties:</a:t>
            </a:r>
            <a:endParaRPr sz="2400" i="0" u="none" strike="noStrike" cap="none">
              <a:solidFill>
                <a:srgbClr val="000000"/>
              </a:solidFill>
              <a:latin typeface="EB Garamond"/>
              <a:ea typeface="EB Garamond"/>
              <a:cs typeface="EB Garamond"/>
              <a:sym typeface="EB Garamond"/>
            </a:endParaRPr>
          </a:p>
        </p:txBody>
      </p:sp>
      <p:sp>
        <p:nvSpPr>
          <p:cNvPr id="74" name="Google Shape;74;p16"/>
          <p:cNvSpPr txBox="1"/>
          <p:nvPr/>
        </p:nvSpPr>
        <p:spPr>
          <a:xfrm>
            <a:off x="431825" y="2321300"/>
            <a:ext cx="3660600" cy="885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EB Garamond"/>
              <a:buChar char="-"/>
            </a:pPr>
            <a:r>
              <a:rPr lang="en" sz="2400" i="0" u="none" strike="noStrike" cap="none">
                <a:solidFill>
                  <a:schemeClr val="dk1"/>
                </a:solidFill>
                <a:latin typeface="EB Garamond"/>
                <a:ea typeface="EB Garamond"/>
                <a:cs typeface="EB Garamond"/>
                <a:sym typeface="EB Garamond"/>
              </a:rPr>
              <a:t>Massless</a:t>
            </a:r>
            <a:endParaRPr sz="2400" i="0" u="none" strike="noStrike" cap="none">
              <a:solidFill>
                <a:srgbClr val="000000"/>
              </a:solidFill>
              <a:latin typeface="EB Garamond"/>
              <a:ea typeface="EB Garamond"/>
              <a:cs typeface="EB Garamond"/>
              <a:sym typeface="EB Garamond"/>
            </a:endParaRPr>
          </a:p>
        </p:txBody>
      </p:sp>
      <p:sp>
        <p:nvSpPr>
          <p:cNvPr id="75" name="Google Shape;75;p16"/>
          <p:cNvSpPr txBox="1"/>
          <p:nvPr/>
        </p:nvSpPr>
        <p:spPr>
          <a:xfrm>
            <a:off x="431825" y="2977149"/>
            <a:ext cx="3660600" cy="885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EB Garamond"/>
              <a:buChar char="-"/>
            </a:pPr>
            <a:r>
              <a:rPr lang="en" sz="2400" i="0" u="none" strike="noStrike" cap="none">
                <a:solidFill>
                  <a:schemeClr val="dk1"/>
                </a:solidFill>
                <a:latin typeface="EB Garamond"/>
                <a:ea typeface="EB Garamond"/>
                <a:cs typeface="EB Garamond"/>
                <a:sym typeface="EB Garamond"/>
              </a:rPr>
              <a:t>Quantum spin of 2</a:t>
            </a:r>
            <a:endParaRPr sz="2400" i="0" u="none" strike="noStrike" cap="none">
              <a:solidFill>
                <a:srgbClr val="000000"/>
              </a:solidFill>
              <a:latin typeface="EB Garamond"/>
              <a:ea typeface="EB Garamond"/>
              <a:cs typeface="EB Garamond"/>
              <a:sym typeface="EB Garamond"/>
            </a:endParaRPr>
          </a:p>
        </p:txBody>
      </p:sp>
      <p:sp>
        <p:nvSpPr>
          <p:cNvPr id="76" name="Google Shape;76;p16"/>
          <p:cNvSpPr txBox="1"/>
          <p:nvPr/>
        </p:nvSpPr>
        <p:spPr>
          <a:xfrm>
            <a:off x="431825" y="3693720"/>
            <a:ext cx="3660600" cy="885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dk1"/>
              </a:buClr>
              <a:buSzPts val="2400"/>
              <a:buFont typeface="EB Garamond"/>
              <a:buChar char="-"/>
            </a:pPr>
            <a:r>
              <a:rPr lang="en" sz="2400" i="0" u="none" strike="noStrike" cap="none">
                <a:solidFill>
                  <a:schemeClr val="dk1"/>
                </a:solidFill>
                <a:latin typeface="EB Garamond"/>
                <a:ea typeface="EB Garamond"/>
                <a:cs typeface="EB Garamond"/>
                <a:sym typeface="EB Garamond"/>
              </a:rPr>
              <a:t>Electrically neutral</a:t>
            </a:r>
            <a:endParaRPr sz="2400" i="0" u="none" strike="noStrike" cap="none">
              <a:solidFill>
                <a:srgbClr val="000000"/>
              </a:solidFill>
              <a:latin typeface="EB Garamond"/>
              <a:ea typeface="EB Garamond"/>
              <a:cs typeface="EB Garamond"/>
              <a:sym typeface="EB Garamond"/>
            </a:endParaRPr>
          </a:p>
        </p:txBody>
      </p:sp>
      <p:pic>
        <p:nvPicPr>
          <p:cNvPr id="77" name="Google Shape;77;p16"/>
          <p:cNvPicPr preferRelativeResize="0"/>
          <p:nvPr/>
        </p:nvPicPr>
        <p:blipFill rotWithShape="1">
          <a:blip r:embed="rId3">
            <a:alphaModFix/>
          </a:blip>
          <a:srcRect t="25313" b="9815"/>
          <a:stretch/>
        </p:blipFill>
        <p:spPr>
          <a:xfrm>
            <a:off x="3705350" y="2479925"/>
            <a:ext cx="4928250" cy="162702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273500" y="426150"/>
            <a:ext cx="841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4400" i="0" u="none" strike="noStrike" cap="none">
                <a:solidFill>
                  <a:schemeClr val="dk1"/>
                </a:solidFill>
                <a:latin typeface="EB Garamond"/>
                <a:ea typeface="EB Garamond"/>
                <a:cs typeface="EB Garamond"/>
                <a:sym typeface="EB Garamond"/>
              </a:rPr>
              <a:t>The Problem:</a:t>
            </a:r>
            <a:endParaRPr sz="4400" i="0" u="none" strike="noStrike" cap="none">
              <a:solidFill>
                <a:schemeClr val="dk1"/>
              </a:solidFill>
              <a:latin typeface="EB Garamond"/>
              <a:ea typeface="EB Garamond"/>
              <a:cs typeface="EB Garamond"/>
              <a:sym typeface="EB Garamond"/>
            </a:endParaRPr>
          </a:p>
        </p:txBody>
      </p:sp>
      <p:sp>
        <p:nvSpPr>
          <p:cNvPr id="83" name="Google Shape;83;p17"/>
          <p:cNvSpPr txBox="1"/>
          <p:nvPr/>
        </p:nvSpPr>
        <p:spPr>
          <a:xfrm>
            <a:off x="283050" y="1352775"/>
            <a:ext cx="8577900" cy="67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i="0" u="none" strike="noStrike" cap="none">
                <a:solidFill>
                  <a:schemeClr val="dk1"/>
                </a:solidFill>
                <a:latin typeface="EB Garamond"/>
                <a:ea typeface="EB Garamond"/>
                <a:cs typeface="EB Garamond"/>
                <a:sym typeface="EB Garamond"/>
              </a:rPr>
              <a:t>A Graviton has never been seen, as gravity is so weak, it’s impossible to produce a graviton on earth.</a:t>
            </a:r>
            <a:endParaRPr sz="1400" i="0" u="none" strike="noStrike" cap="none">
              <a:solidFill>
                <a:srgbClr val="000000"/>
              </a:solidFill>
              <a:latin typeface="EB Garamond"/>
              <a:ea typeface="EB Garamond"/>
              <a:cs typeface="EB Garamond"/>
              <a:sym typeface="EB Garamond"/>
            </a:endParaRPr>
          </a:p>
        </p:txBody>
      </p:sp>
      <p:sp>
        <p:nvSpPr>
          <p:cNvPr id="84" name="Google Shape;84;p17"/>
          <p:cNvSpPr txBox="1"/>
          <p:nvPr/>
        </p:nvSpPr>
        <p:spPr>
          <a:xfrm>
            <a:off x="2029725" y="2220300"/>
            <a:ext cx="4297200" cy="2543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3600" i="0" u="none" strike="noStrike" cap="none">
                <a:solidFill>
                  <a:schemeClr val="dk1"/>
                </a:solidFill>
                <a:latin typeface="EB Garamond"/>
                <a:ea typeface="EB Garamond"/>
                <a:cs typeface="EB Garamond"/>
                <a:sym typeface="EB Garamond"/>
              </a:rPr>
              <a:t>100,000,</a:t>
            </a:r>
            <a:r>
              <a:rPr lang="en" sz="3600">
                <a:solidFill>
                  <a:schemeClr val="dk1"/>
                </a:solidFill>
                <a:latin typeface="EB Garamond"/>
                <a:ea typeface="EB Garamond"/>
                <a:cs typeface="EB Garamond"/>
                <a:sym typeface="EB Garamond"/>
              </a:rPr>
              <a:t>000,000,000, 000,000,000,000,000, 000,000,000,000</a:t>
            </a:r>
            <a:endParaRPr sz="3600">
              <a:solidFill>
                <a:schemeClr val="dk1"/>
              </a:solidFill>
              <a:latin typeface="EB Garamond"/>
              <a:ea typeface="EB Garamond"/>
              <a:cs typeface="EB Garamond"/>
              <a:sym typeface="EB Garamond"/>
            </a:endParaRPr>
          </a:p>
          <a:p>
            <a:pPr marL="0" marR="0" lvl="0" indent="0" algn="l" rtl="0">
              <a:lnSpc>
                <a:spcPct val="115000"/>
              </a:lnSpc>
              <a:spcBef>
                <a:spcPts val="0"/>
              </a:spcBef>
              <a:spcAft>
                <a:spcPts val="0"/>
              </a:spcAft>
              <a:buClr>
                <a:schemeClr val="dk1"/>
              </a:buClr>
              <a:buSzPts val="1100"/>
              <a:buFont typeface="Arial"/>
              <a:buNone/>
            </a:pPr>
            <a:endParaRPr sz="3600">
              <a:solidFill>
                <a:schemeClr val="dk1"/>
              </a:solidFill>
              <a:latin typeface="EB Garamond"/>
              <a:ea typeface="EB Garamond"/>
              <a:cs typeface="EB Garamond"/>
              <a:sym typeface="EB Garamond"/>
            </a:endParaRPr>
          </a:p>
          <a:p>
            <a:pPr marL="0" marR="0" lvl="0" indent="0" algn="l" rtl="0">
              <a:lnSpc>
                <a:spcPct val="115000"/>
              </a:lnSpc>
              <a:spcBef>
                <a:spcPts val="0"/>
              </a:spcBef>
              <a:spcAft>
                <a:spcPts val="0"/>
              </a:spcAft>
              <a:buClr>
                <a:schemeClr val="dk1"/>
              </a:buClr>
              <a:buSzPts val="1100"/>
              <a:buFont typeface="Arial"/>
              <a:buNone/>
            </a:pPr>
            <a:endParaRPr sz="3600">
              <a:solidFill>
                <a:schemeClr val="dk1"/>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400"/>
              <a:buFont typeface="Arial"/>
              <a:buNone/>
            </a:pPr>
            <a:endParaRPr sz="3600" i="0" u="none" strike="noStrike" cap="none">
              <a:solidFill>
                <a:srgbClr val="000000"/>
              </a:solidFill>
              <a:latin typeface="EB Garamond"/>
              <a:ea typeface="EB Garamond"/>
              <a:cs typeface="EB Garamond"/>
              <a:sym typeface="EB Garamond"/>
            </a:endParaRPr>
          </a:p>
        </p:txBody>
      </p:sp>
      <p:sp>
        <p:nvSpPr>
          <p:cNvPr id="85" name="Google Shape;85;p17"/>
          <p:cNvSpPr txBox="1"/>
          <p:nvPr/>
        </p:nvSpPr>
        <p:spPr>
          <a:xfrm>
            <a:off x="6326925" y="2501675"/>
            <a:ext cx="2673900" cy="1363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i="0" u="none" strike="noStrike" cap="none">
                <a:solidFill>
                  <a:schemeClr val="dk1"/>
                </a:solidFill>
                <a:latin typeface="EB Garamond"/>
                <a:ea typeface="EB Garamond"/>
                <a:cs typeface="EB Garamond"/>
                <a:sym typeface="EB Garamond"/>
              </a:rPr>
              <a:t>times weaker than the Strong Interaction</a:t>
            </a:r>
            <a:endParaRPr sz="2400" i="0" u="none" strike="noStrike" cap="none">
              <a:solidFill>
                <a:schemeClr val="dk1"/>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400"/>
              <a:buFont typeface="Arial"/>
              <a:buNone/>
            </a:pPr>
            <a:endParaRPr sz="2400" i="0" u="none" strike="noStrike" cap="none">
              <a:solidFill>
                <a:srgbClr val="000000"/>
              </a:solidFill>
              <a:latin typeface="EB Garamond"/>
              <a:ea typeface="EB Garamond"/>
              <a:cs typeface="EB Garamond"/>
              <a:sym typeface="EB Garamond"/>
            </a:endParaRPr>
          </a:p>
        </p:txBody>
      </p:sp>
      <p:sp>
        <p:nvSpPr>
          <p:cNvPr id="86" name="Google Shape;86;p17"/>
          <p:cNvSpPr txBox="1"/>
          <p:nvPr/>
        </p:nvSpPr>
        <p:spPr>
          <a:xfrm>
            <a:off x="273500" y="2868900"/>
            <a:ext cx="1546200" cy="47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a:solidFill>
                  <a:schemeClr val="dk1"/>
                </a:solidFill>
                <a:latin typeface="EB Garamond"/>
                <a:ea typeface="EB Garamond"/>
                <a:cs typeface="EB Garamond"/>
                <a:sym typeface="EB Garamond"/>
              </a:rPr>
              <a:t>Gravity is </a:t>
            </a:r>
            <a:endParaRPr sz="2400" i="0" u="none" strike="noStrike" cap="none">
              <a:solidFill>
                <a:schemeClr val="dk1"/>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400"/>
              <a:buFont typeface="Arial"/>
              <a:buNone/>
            </a:pPr>
            <a:endParaRPr sz="2400" i="0" u="none" strike="noStrike" cap="none">
              <a:solidFill>
                <a:srgbClr val="000000"/>
              </a:solidFill>
              <a:latin typeface="EB Garamond"/>
              <a:ea typeface="EB Garamond"/>
              <a:cs typeface="EB Garamond"/>
              <a:sym typeface="EB Garamon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273500" y="426150"/>
            <a:ext cx="84174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4400" i="0" u="none" strike="noStrike" cap="none">
                <a:solidFill>
                  <a:schemeClr val="dk1"/>
                </a:solidFill>
                <a:latin typeface="EB Garamond"/>
                <a:ea typeface="EB Garamond"/>
                <a:cs typeface="EB Garamond"/>
                <a:sym typeface="EB Garamond"/>
              </a:rPr>
              <a:t>Forces:</a:t>
            </a:r>
            <a:endParaRPr sz="4400" i="0" u="none" strike="noStrike" cap="none">
              <a:solidFill>
                <a:schemeClr val="dk1"/>
              </a:solidFill>
              <a:latin typeface="EB Garamond"/>
              <a:ea typeface="EB Garamond"/>
              <a:cs typeface="EB Garamond"/>
              <a:sym typeface="EB Garamond"/>
            </a:endParaRPr>
          </a:p>
        </p:txBody>
      </p:sp>
      <p:sp>
        <p:nvSpPr>
          <p:cNvPr id="92" name="Google Shape;92;p18"/>
          <p:cNvSpPr txBox="1"/>
          <p:nvPr/>
        </p:nvSpPr>
        <p:spPr>
          <a:xfrm>
            <a:off x="283050" y="1167813"/>
            <a:ext cx="8577900" cy="671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100"/>
              <a:buFont typeface="Arial"/>
              <a:buNone/>
            </a:pPr>
            <a:r>
              <a:rPr lang="en" sz="2000" i="0" u="none" strike="noStrike" cap="none">
                <a:solidFill>
                  <a:schemeClr val="dk1"/>
                </a:solidFill>
                <a:latin typeface="EB Garamond"/>
                <a:ea typeface="EB Garamond"/>
                <a:cs typeface="EB Garamond"/>
                <a:sym typeface="EB Garamond"/>
              </a:rPr>
              <a:t>Current understanding of gravity based on theory of Relativity (a classical system).</a:t>
            </a:r>
            <a:endParaRPr sz="2000" i="0" u="none" strike="noStrike" cap="none">
              <a:solidFill>
                <a:srgbClr val="000000"/>
              </a:solidFill>
              <a:latin typeface="EB Garamond"/>
              <a:ea typeface="EB Garamond"/>
              <a:cs typeface="EB Garamond"/>
              <a:sym typeface="EB Garamond"/>
            </a:endParaRPr>
          </a:p>
        </p:txBody>
      </p:sp>
      <p:sp>
        <p:nvSpPr>
          <p:cNvPr id="93" name="Google Shape;93;p18"/>
          <p:cNvSpPr txBox="1"/>
          <p:nvPr/>
        </p:nvSpPr>
        <p:spPr>
          <a:xfrm>
            <a:off x="283050" y="1765425"/>
            <a:ext cx="82458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 sz="2000" i="0" u="none" strike="noStrike" cap="none">
                <a:solidFill>
                  <a:schemeClr val="dk1"/>
                </a:solidFill>
                <a:latin typeface="EB Garamond"/>
                <a:ea typeface="EB Garamond"/>
                <a:cs typeface="EB Garamond"/>
                <a:sym typeface="EB Garamond"/>
              </a:rPr>
              <a:t>Other fundamental forces of Physics employ quantum theories.</a:t>
            </a:r>
            <a:endParaRPr sz="1400" i="0" u="none" strike="noStrike" cap="none">
              <a:solidFill>
                <a:srgbClr val="000000"/>
              </a:solidFill>
              <a:latin typeface="EB Garamond"/>
              <a:ea typeface="EB Garamond"/>
              <a:cs typeface="EB Garamond"/>
              <a:sym typeface="EB Garamond"/>
            </a:endParaRPr>
          </a:p>
        </p:txBody>
      </p:sp>
      <p:sp>
        <p:nvSpPr>
          <p:cNvPr id="94" name="Google Shape;94;p18"/>
          <p:cNvSpPr txBox="1"/>
          <p:nvPr/>
        </p:nvSpPr>
        <p:spPr>
          <a:xfrm>
            <a:off x="4572000" y="3039125"/>
            <a:ext cx="3658800" cy="921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2000">
                <a:solidFill>
                  <a:schemeClr val="dk1"/>
                </a:solidFill>
                <a:latin typeface="EB Garamond"/>
                <a:ea typeface="EB Garamond"/>
                <a:cs typeface="EB Garamond"/>
                <a:sym typeface="EB Garamond"/>
              </a:rPr>
              <a:t>Standard Model includes all known particle interactions/forces except gravity</a:t>
            </a:r>
            <a:endParaRPr sz="2000">
              <a:solidFill>
                <a:schemeClr val="dk1"/>
              </a:solidFill>
              <a:latin typeface="EB Garamond"/>
              <a:ea typeface="EB Garamond"/>
              <a:cs typeface="EB Garamond"/>
              <a:sym typeface="EB Garamond"/>
            </a:endParaRPr>
          </a:p>
        </p:txBody>
      </p:sp>
      <p:pic>
        <p:nvPicPr>
          <p:cNvPr id="95" name="Google Shape;95;p18"/>
          <p:cNvPicPr preferRelativeResize="0"/>
          <p:nvPr/>
        </p:nvPicPr>
        <p:blipFill rotWithShape="1">
          <a:blip r:embed="rId3">
            <a:alphaModFix/>
          </a:blip>
          <a:srcRect t="69" b="59"/>
          <a:stretch/>
        </p:blipFill>
        <p:spPr>
          <a:xfrm>
            <a:off x="1602675" y="2479850"/>
            <a:ext cx="2456439" cy="2358851"/>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body" idx="1"/>
          </p:nvPr>
        </p:nvSpPr>
        <p:spPr>
          <a:xfrm>
            <a:off x="259200" y="325775"/>
            <a:ext cx="8520600" cy="63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400">
                <a:solidFill>
                  <a:srgbClr val="FFFFFF"/>
                </a:solidFill>
                <a:latin typeface="EB Garamond"/>
                <a:ea typeface="EB Garamond"/>
                <a:cs typeface="EB Garamond"/>
                <a:sym typeface="EB Garamond"/>
              </a:rPr>
              <a:t>Planck length = 1.6 ×10</a:t>
            </a:r>
            <a:r>
              <a:rPr lang="en" sz="4400" baseline="30000">
                <a:solidFill>
                  <a:srgbClr val="FFFFFF"/>
                </a:solidFill>
                <a:latin typeface="EB Garamond"/>
                <a:ea typeface="EB Garamond"/>
                <a:cs typeface="EB Garamond"/>
                <a:sym typeface="EB Garamond"/>
              </a:rPr>
              <a:t>−35 </a:t>
            </a:r>
            <a:r>
              <a:rPr lang="en" sz="4400">
                <a:solidFill>
                  <a:srgbClr val="FFFFFF"/>
                </a:solidFill>
                <a:latin typeface="EB Garamond"/>
                <a:ea typeface="EB Garamond"/>
                <a:cs typeface="EB Garamond"/>
                <a:sym typeface="EB Garamond"/>
              </a:rPr>
              <a:t> metres </a:t>
            </a:r>
            <a:endParaRPr sz="4400">
              <a:solidFill>
                <a:srgbClr val="FFFFFF"/>
              </a:solidFill>
              <a:latin typeface="EB Garamond"/>
              <a:ea typeface="EB Garamond"/>
              <a:cs typeface="EB Garamond"/>
              <a:sym typeface="EB Garamond"/>
            </a:endParaRPr>
          </a:p>
        </p:txBody>
      </p:sp>
      <p:pic>
        <p:nvPicPr>
          <p:cNvPr id="101" name="Google Shape;101;p19"/>
          <p:cNvPicPr preferRelativeResize="0"/>
          <p:nvPr/>
        </p:nvPicPr>
        <p:blipFill rotWithShape="1">
          <a:blip r:embed="rId3">
            <a:alphaModFix/>
          </a:blip>
          <a:srcRect l="18768" t="23836" r="20570" b="38789"/>
          <a:stretch/>
        </p:blipFill>
        <p:spPr>
          <a:xfrm>
            <a:off x="1016125" y="2781700"/>
            <a:ext cx="7111775" cy="2138724"/>
          </a:xfrm>
          <a:prstGeom prst="rect">
            <a:avLst/>
          </a:prstGeom>
          <a:noFill/>
          <a:ln>
            <a:noFill/>
          </a:ln>
        </p:spPr>
      </p:pic>
      <p:sp>
        <p:nvSpPr>
          <p:cNvPr id="102" name="Google Shape;102;p19"/>
          <p:cNvSpPr txBox="1">
            <a:spLocks noGrp="1"/>
          </p:cNvSpPr>
          <p:nvPr>
            <p:ph type="title"/>
          </p:nvPr>
        </p:nvSpPr>
        <p:spPr>
          <a:xfrm>
            <a:off x="3123000" y="1305788"/>
            <a:ext cx="5004900" cy="13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EB Garamond"/>
                <a:ea typeface="EB Garamond"/>
                <a:cs typeface="EB Garamond"/>
                <a:sym typeface="EB Garamond"/>
              </a:rPr>
              <a:t>If we scaled a proton up to the size of the observable universe, the Planck length would be a trip from Tokyo to Chicago</a:t>
            </a:r>
            <a:endParaRPr sz="2400">
              <a:solidFill>
                <a:srgbClr val="FFFFFF"/>
              </a:solidFill>
              <a:latin typeface="EB Garamond"/>
              <a:ea typeface="EB Garamond"/>
              <a:cs typeface="EB Garamond"/>
              <a:sym typeface="EB Garamond"/>
            </a:endParaRPr>
          </a:p>
        </p:txBody>
      </p:sp>
      <p:pic>
        <p:nvPicPr>
          <p:cNvPr id="103" name="Google Shape;103;p19"/>
          <p:cNvPicPr preferRelativeResize="0"/>
          <p:nvPr/>
        </p:nvPicPr>
        <p:blipFill rotWithShape="1">
          <a:blip r:embed="rId4">
            <a:alphaModFix/>
          </a:blip>
          <a:srcRect l="1884" t="12580" r="57417" b="36995"/>
          <a:stretch/>
        </p:blipFill>
        <p:spPr>
          <a:xfrm>
            <a:off x="1016125" y="1305787"/>
            <a:ext cx="1928800" cy="13248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 sz="4400" i="0" u="none" strike="noStrike" cap="none">
                <a:solidFill>
                  <a:schemeClr val="dk1"/>
                </a:solidFill>
                <a:latin typeface="EB Garamond"/>
                <a:ea typeface="EB Garamond"/>
                <a:cs typeface="EB Garamond"/>
                <a:sym typeface="EB Garamond"/>
              </a:rPr>
              <a:t>Random Walk</a:t>
            </a:r>
            <a:endParaRPr sz="4400" i="0" u="none" strike="noStrike" cap="none">
              <a:solidFill>
                <a:schemeClr val="dk1"/>
              </a:solidFill>
              <a:latin typeface="EB Garamond"/>
              <a:ea typeface="EB Garamond"/>
              <a:cs typeface="EB Garamond"/>
              <a:sym typeface="EB Garamond"/>
            </a:endParaRPr>
          </a:p>
        </p:txBody>
      </p:sp>
      <p:pic>
        <p:nvPicPr>
          <p:cNvPr id="110" name="Google Shape;110;p20"/>
          <p:cNvPicPr preferRelativeResize="0">
            <a:picLocks noGrp="1"/>
          </p:cNvPicPr>
          <p:nvPr>
            <p:ph type="body" idx="2"/>
          </p:nvPr>
        </p:nvPicPr>
        <p:blipFill rotWithShape="1">
          <a:blip r:embed="rId3">
            <a:alphaModFix/>
          </a:blip>
          <a:srcRect/>
          <a:stretch/>
        </p:blipFill>
        <p:spPr>
          <a:xfrm>
            <a:off x="457200" y="1048066"/>
            <a:ext cx="7569600" cy="31935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60800" y="3423725"/>
            <a:ext cx="443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latin typeface="EB Garamond"/>
                <a:ea typeface="EB Garamond"/>
                <a:cs typeface="EB Garamond"/>
                <a:sym typeface="EB Garamond"/>
              </a:rPr>
              <a:t>Random Walk</a:t>
            </a:r>
            <a:endParaRPr sz="4400">
              <a:latin typeface="EB Garamond"/>
              <a:ea typeface="EB Garamond"/>
              <a:cs typeface="EB Garamond"/>
              <a:sym typeface="EB Garamond"/>
            </a:endParaRPr>
          </a:p>
        </p:txBody>
      </p:sp>
      <p:sp>
        <p:nvSpPr>
          <p:cNvPr id="116" name="Google Shape;116;p21"/>
          <p:cNvSpPr/>
          <p:nvPr/>
        </p:nvSpPr>
        <p:spPr>
          <a:xfrm rot="7405514">
            <a:off x="3132416" y="2120764"/>
            <a:ext cx="2016163" cy="768736"/>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rot="-9417241">
            <a:off x="2593621" y="1047524"/>
            <a:ext cx="2277571" cy="680375"/>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rot="-3394486">
            <a:off x="4113093" y="549848"/>
            <a:ext cx="2016163" cy="768736"/>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rot="1382759">
            <a:off x="4308628" y="1788621"/>
            <a:ext cx="2277571" cy="680375"/>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a:spLocks noGrp="1"/>
          </p:cNvSpPr>
          <p:nvPr>
            <p:ph type="title"/>
          </p:nvPr>
        </p:nvSpPr>
        <p:spPr>
          <a:xfrm>
            <a:off x="950550" y="4133175"/>
            <a:ext cx="7473300" cy="9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B Garamond"/>
                <a:ea typeface="EB Garamond"/>
                <a:cs typeface="EB Garamond"/>
                <a:sym typeface="EB Garamond"/>
              </a:rPr>
              <a:t>This drunk person has an equal probability of going in any direction</a:t>
            </a:r>
            <a:endParaRPr>
              <a:latin typeface="EB Garamond"/>
              <a:ea typeface="EB Garamond"/>
              <a:cs typeface="EB Garamond"/>
              <a:sym typeface="EB Garamond"/>
            </a:endParaRPr>
          </a:p>
        </p:txBody>
      </p:sp>
      <p:pic>
        <p:nvPicPr>
          <p:cNvPr id="121" name="Google Shape;121;p21"/>
          <p:cNvPicPr preferRelativeResize="0"/>
          <p:nvPr/>
        </p:nvPicPr>
        <p:blipFill>
          <a:blip r:embed="rId3">
            <a:alphaModFix/>
          </a:blip>
          <a:stretch>
            <a:fillRect/>
          </a:stretch>
        </p:blipFill>
        <p:spPr>
          <a:xfrm flipH="1">
            <a:off x="4151424" y="195277"/>
            <a:ext cx="963676" cy="1638900"/>
          </a:xfrm>
          <a:prstGeom prst="rect">
            <a:avLst/>
          </a:prstGeom>
          <a:noFill/>
          <a:ln>
            <a:noFill/>
          </a:ln>
        </p:spPr>
      </p:pic>
      <p:sp>
        <p:nvSpPr>
          <p:cNvPr id="122" name="Google Shape;122;p21"/>
          <p:cNvSpPr txBox="1"/>
          <p:nvPr/>
        </p:nvSpPr>
        <p:spPr>
          <a:xfrm>
            <a:off x="5777300" y="85250"/>
            <a:ext cx="963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EB Garamond"/>
                <a:ea typeface="EB Garamond"/>
                <a:cs typeface="EB Garamond"/>
                <a:sym typeface="EB Garamond"/>
              </a:rPr>
              <a:t>25%</a:t>
            </a:r>
            <a:endParaRPr sz="2500">
              <a:solidFill>
                <a:srgbClr val="FFFFFF"/>
              </a:solidFill>
              <a:latin typeface="EB Garamond"/>
              <a:ea typeface="EB Garamond"/>
              <a:cs typeface="EB Garamond"/>
              <a:sym typeface="EB Garamond"/>
            </a:endParaRPr>
          </a:p>
        </p:txBody>
      </p:sp>
      <p:sp>
        <p:nvSpPr>
          <p:cNvPr id="123" name="Google Shape;123;p21"/>
          <p:cNvSpPr txBox="1"/>
          <p:nvPr/>
        </p:nvSpPr>
        <p:spPr>
          <a:xfrm>
            <a:off x="1982550" y="647875"/>
            <a:ext cx="963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EB Garamond"/>
                <a:ea typeface="EB Garamond"/>
                <a:cs typeface="EB Garamond"/>
                <a:sym typeface="EB Garamond"/>
              </a:rPr>
              <a:t>25%</a:t>
            </a:r>
            <a:endParaRPr sz="2500">
              <a:solidFill>
                <a:srgbClr val="FFFFFF"/>
              </a:solidFill>
              <a:latin typeface="EB Garamond"/>
              <a:ea typeface="EB Garamond"/>
              <a:cs typeface="EB Garamond"/>
              <a:sym typeface="EB Garamond"/>
            </a:endParaRPr>
          </a:p>
        </p:txBody>
      </p:sp>
      <p:sp>
        <p:nvSpPr>
          <p:cNvPr id="124" name="Google Shape;124;p21"/>
          <p:cNvSpPr txBox="1"/>
          <p:nvPr/>
        </p:nvSpPr>
        <p:spPr>
          <a:xfrm>
            <a:off x="2759550" y="2571750"/>
            <a:ext cx="963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EB Garamond"/>
                <a:ea typeface="EB Garamond"/>
                <a:cs typeface="EB Garamond"/>
                <a:sym typeface="EB Garamond"/>
              </a:rPr>
              <a:t>25%</a:t>
            </a:r>
            <a:endParaRPr sz="2500">
              <a:solidFill>
                <a:srgbClr val="FFFFFF"/>
              </a:solidFill>
              <a:latin typeface="EB Garamond"/>
              <a:ea typeface="EB Garamond"/>
              <a:cs typeface="EB Garamond"/>
              <a:sym typeface="EB Garamond"/>
            </a:endParaRPr>
          </a:p>
        </p:txBody>
      </p:sp>
      <p:sp>
        <p:nvSpPr>
          <p:cNvPr id="125" name="Google Shape;125;p21"/>
          <p:cNvSpPr txBox="1"/>
          <p:nvPr/>
        </p:nvSpPr>
        <p:spPr>
          <a:xfrm>
            <a:off x="6499675" y="2285400"/>
            <a:ext cx="963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EB Garamond"/>
                <a:ea typeface="EB Garamond"/>
                <a:cs typeface="EB Garamond"/>
                <a:sym typeface="EB Garamond"/>
              </a:rPr>
              <a:t>25%</a:t>
            </a:r>
            <a:endParaRPr sz="2500">
              <a:solidFill>
                <a:srgbClr val="FFFFFF"/>
              </a:solidFill>
              <a:latin typeface="EB Garamond"/>
              <a:ea typeface="EB Garamond"/>
              <a:cs typeface="EB Garamond"/>
              <a:sym typeface="EB Garamon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2"/>
          <p:cNvSpPr txBox="1">
            <a:spLocks noGrp="1"/>
          </p:cNvSpPr>
          <p:nvPr>
            <p:ph type="title"/>
          </p:nvPr>
        </p:nvSpPr>
        <p:spPr>
          <a:xfrm>
            <a:off x="1076211" y="0"/>
            <a:ext cx="6995100" cy="637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 sz="4400" i="0" u="none" strike="noStrike" cap="none" dirty="0">
                <a:solidFill>
                  <a:schemeClr val="dk1"/>
                </a:solidFill>
                <a:latin typeface="EB Garamond"/>
                <a:ea typeface="EB Garamond"/>
                <a:cs typeface="EB Garamond"/>
                <a:sym typeface="EB Garamond"/>
              </a:rPr>
              <a:t>Theory vs Results</a:t>
            </a:r>
            <a:endParaRPr sz="4400" i="0" u="none" strike="noStrike" cap="none" dirty="0">
              <a:solidFill>
                <a:schemeClr val="dk1"/>
              </a:solidFill>
              <a:latin typeface="EB Garamond"/>
              <a:ea typeface="EB Garamond"/>
              <a:cs typeface="EB Garamond"/>
              <a:sym typeface="EB Garamond"/>
            </a:endParaRPr>
          </a:p>
        </p:txBody>
      </p:sp>
      <p:grpSp>
        <p:nvGrpSpPr>
          <p:cNvPr id="8" name="Group 7"/>
          <p:cNvGrpSpPr/>
          <p:nvPr/>
        </p:nvGrpSpPr>
        <p:grpSpPr>
          <a:xfrm>
            <a:off x="4573761" y="801816"/>
            <a:ext cx="4517852" cy="4075946"/>
            <a:chOff x="106925" y="1802866"/>
            <a:chExt cx="4517852" cy="4075946"/>
          </a:xfrm>
        </p:grpSpPr>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8537"/>
            <a:stretch/>
          </p:blipFill>
          <p:spPr>
            <a:xfrm>
              <a:off x="106925" y="1802866"/>
              <a:ext cx="4517852" cy="370465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949999" y="5571035"/>
                  <a:ext cx="3253388" cy="307777"/>
                </a:xfrm>
                <a:prstGeom prst="rect">
                  <a:avLst/>
                </a:prstGeom>
                <a:noFill/>
              </p:spPr>
              <p:txBody>
                <a:bodyPr wrap="square" rtlCol="0">
                  <a:spAutoFit/>
                </a:bodyPr>
                <a:lstStyle/>
                <a:p>
                  <a14:m>
                    <m:oMath xmlns:m="http://schemas.openxmlformats.org/officeDocument/2006/math">
                      <m:r>
                        <a:rPr lang="en-GB" i="1" smtClean="0">
                          <a:solidFill>
                            <a:schemeClr val="tx1"/>
                          </a:solidFill>
                          <a:latin typeface="Cambria Math"/>
                          <a:ea typeface="Cambria Math"/>
                        </a:rPr>
                        <m:t>𝜎</m:t>
                      </m:r>
                      <m:r>
                        <a:rPr lang="en-GB" b="0" i="1" smtClean="0">
                          <a:solidFill>
                            <a:schemeClr val="tx1"/>
                          </a:solidFill>
                          <a:latin typeface="Cambria Math"/>
                          <a:ea typeface="Cambria Math"/>
                        </a:rPr>
                        <m:t>(</m:t>
                      </m:r>
                      <m:r>
                        <a:rPr lang="en-GB" b="0" i="1" smtClean="0">
                          <a:solidFill>
                            <a:schemeClr val="tx1"/>
                          </a:solidFill>
                          <a:latin typeface="Cambria Math"/>
                          <a:ea typeface="Cambria Math"/>
                        </a:rPr>
                        <m:t>𝑜𝑓</m:t>
                      </m:r>
                      <m:r>
                        <a:rPr lang="en-GB" b="0" i="1" smtClean="0">
                          <a:solidFill>
                            <a:schemeClr val="tx1"/>
                          </a:solidFill>
                          <a:latin typeface="Cambria Math"/>
                          <a:ea typeface="Cambria Math"/>
                        </a:rPr>
                        <m:t> </m:t>
                      </m:r>
                      <m:r>
                        <a:rPr lang="en-GB" b="0" i="1" smtClean="0">
                          <a:solidFill>
                            <a:schemeClr val="tx1"/>
                          </a:solidFill>
                          <a:latin typeface="Cambria Math"/>
                          <a:ea typeface="Cambria Math"/>
                        </a:rPr>
                        <m:t>𝑀𝑒𝑎𝑛</m:t>
                      </m:r>
                      <m:r>
                        <a:rPr lang="en-GB" b="0" i="1" smtClean="0">
                          <a:solidFill>
                            <a:schemeClr val="tx1"/>
                          </a:solidFill>
                          <a:latin typeface="Cambria Math"/>
                          <a:ea typeface="Cambria Math"/>
                        </a:rPr>
                        <m:t> </m:t>
                      </m:r>
                      <m:r>
                        <a:rPr lang="en-GB" b="0" i="1" smtClean="0">
                          <a:solidFill>
                            <a:schemeClr val="tx1"/>
                          </a:solidFill>
                          <a:latin typeface="Cambria Math"/>
                          <a:ea typeface="Cambria Math"/>
                        </a:rPr>
                        <m:t>𝐷𝑖𝑠𝑡𝑎𝑛𝑐𝑒</m:t>
                      </m:r>
                      <m:r>
                        <a:rPr lang="en-GB" b="0" i="1" smtClean="0">
                          <a:solidFill>
                            <a:schemeClr val="tx1"/>
                          </a:solidFill>
                          <a:latin typeface="Cambria Math"/>
                          <a:ea typeface="Cambria Math"/>
                        </a:rPr>
                        <m:t>)</m:t>
                      </m:r>
                    </m:oMath>
                  </a14:m>
                  <a:r>
                    <a:rPr lang="en-GB" dirty="0" smtClean="0">
                      <a:solidFill>
                        <a:schemeClr val="tx1"/>
                      </a:solidFill>
                    </a:rPr>
                    <a:t> </a:t>
                  </a:r>
                  <a14:m>
                    <m:oMath xmlns:m="http://schemas.openxmlformats.org/officeDocument/2006/math">
                      <m:r>
                        <a:rPr lang="en-GB" b="0" i="0" smtClean="0">
                          <a:solidFill>
                            <a:schemeClr val="tx1"/>
                          </a:solidFill>
                          <a:latin typeface="Cambria Math"/>
                          <a:ea typeface="Cambria Math"/>
                        </a:rPr>
                        <m:t> </m:t>
                      </m:r>
                      <m:r>
                        <a:rPr lang="en-GB" i="1" smtClean="0">
                          <a:solidFill>
                            <a:schemeClr val="tx1"/>
                          </a:solidFill>
                          <a:latin typeface="Cambria Math"/>
                          <a:ea typeface="Cambria Math"/>
                        </a:rPr>
                        <m:t>∝</m:t>
                      </m:r>
                      <m:r>
                        <a:rPr lang="en-GB" b="0" i="1" smtClean="0">
                          <a:solidFill>
                            <a:schemeClr val="tx1"/>
                          </a:solidFill>
                          <a:latin typeface="Cambria Math"/>
                          <a:ea typeface="Cambria Math"/>
                        </a:rPr>
                        <m:t> </m:t>
                      </m:r>
                      <m:r>
                        <a:rPr lang="en-GB" b="0" i="1" smtClean="0">
                          <a:solidFill>
                            <a:schemeClr val="tx1"/>
                          </a:solidFill>
                          <a:latin typeface="Cambria Math"/>
                          <a:ea typeface="Cambria Math"/>
                        </a:rPr>
                        <m:t>𝑆𝑡𝑒𝑝</m:t>
                      </m:r>
                      <m:r>
                        <a:rPr lang="en-GB" b="0" i="1" smtClean="0">
                          <a:solidFill>
                            <a:schemeClr val="tx1"/>
                          </a:solidFill>
                          <a:latin typeface="Cambria Math"/>
                          <a:ea typeface="Cambria Math"/>
                        </a:rPr>
                        <m:t> </m:t>
                      </m:r>
                      <m:r>
                        <a:rPr lang="en-GB" b="0" i="1" smtClean="0">
                          <a:solidFill>
                            <a:schemeClr val="tx1"/>
                          </a:solidFill>
                          <a:latin typeface="Cambria Math"/>
                          <a:ea typeface="Cambria Math"/>
                        </a:rPr>
                        <m:t>𝑁𝑢𝑚𝑏𝑒𝑟</m:t>
                      </m:r>
                    </m:oMath>
                  </a14:m>
                  <a:endParaRPr lang="en-GB"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49999" y="5571035"/>
                  <a:ext cx="3253388" cy="307777"/>
                </a:xfrm>
                <a:prstGeom prst="rect">
                  <a:avLst/>
                </a:prstGeom>
                <a:blipFill rotWithShape="1">
                  <a:blip r:embed="rId6"/>
                  <a:stretch>
                    <a:fillRect b="-10000"/>
                  </a:stretch>
                </a:blipFill>
              </p:spPr>
              <p:txBody>
                <a:bodyPr/>
                <a:lstStyle/>
                <a:p>
                  <a:r>
                    <a:rPr lang="en-GB">
                      <a:noFill/>
                    </a:rPr>
                    <a:t> </a:t>
                  </a:r>
                </a:p>
              </p:txBody>
            </p:sp>
          </mc:Fallback>
        </mc:AlternateContent>
      </p:grpSp>
      <p:sp>
        <p:nvSpPr>
          <p:cNvPr id="11" name="TextBox 10"/>
          <p:cNvSpPr txBox="1"/>
          <p:nvPr/>
        </p:nvSpPr>
        <p:spPr>
          <a:xfrm>
            <a:off x="5261101" y="5197842"/>
            <a:ext cx="3024336" cy="1152128"/>
          </a:xfrm>
          <a:prstGeom prst="rect">
            <a:avLst/>
          </a:prstGeom>
          <a:noFill/>
        </p:spPr>
        <p:txBody>
          <a:bodyPr wrap="square" rtlCol="0">
            <a:spAutoFit/>
          </a:bodyPr>
          <a:lstStyle/>
          <a:p>
            <a:endParaRPr lang="en-GB" dirty="0"/>
          </a:p>
        </p:txBody>
      </p:sp>
      <p:pic>
        <p:nvPicPr>
          <p:cNvPr id="12" name="Produc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9856" r="19857"/>
          <a:stretch/>
        </p:blipFill>
        <p:spPr>
          <a:xfrm>
            <a:off x="51134" y="731286"/>
            <a:ext cx="4430858" cy="4134172"/>
          </a:xfrm>
          <a:prstGeom prst="rect">
            <a:avLst/>
          </a:prstGeom>
        </p:spPr>
      </p:pic>
    </p:spTree>
    <p:extLst>
      <p:ext uri="{BB962C8B-B14F-4D97-AF65-F5344CB8AC3E}">
        <p14:creationId xmlns:p14="http://schemas.microsoft.com/office/powerpoint/2010/main" val="265120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mute="1">
                <p:cTn id="12" repeatCount="indefinite"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2"/>
          <p:cNvSpPr txBox="1">
            <a:spLocks noGrp="1"/>
          </p:cNvSpPr>
          <p:nvPr>
            <p:ph type="title"/>
          </p:nvPr>
        </p:nvSpPr>
        <p:spPr>
          <a:xfrm>
            <a:off x="1076211" y="0"/>
            <a:ext cx="6995100" cy="637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400"/>
              <a:buFont typeface="Calibri"/>
              <a:buNone/>
            </a:pPr>
            <a:r>
              <a:rPr lang="en" sz="4400" i="0" u="none" strike="noStrike" cap="none" dirty="0">
                <a:solidFill>
                  <a:schemeClr val="dk1"/>
                </a:solidFill>
                <a:latin typeface="EB Garamond"/>
                <a:ea typeface="EB Garamond"/>
                <a:cs typeface="EB Garamond"/>
                <a:sym typeface="EB Garamond"/>
              </a:rPr>
              <a:t>Theory vs Results</a:t>
            </a:r>
            <a:endParaRPr sz="4400" i="0" u="none" strike="noStrike" cap="none" dirty="0">
              <a:solidFill>
                <a:schemeClr val="dk1"/>
              </a:solidFill>
              <a:latin typeface="EB Garamond"/>
              <a:ea typeface="EB Garamond"/>
              <a:cs typeface="EB Garamond"/>
              <a:sym typeface="EB Garamond"/>
            </a:endParaRPr>
          </a:p>
        </p:txBody>
      </p:sp>
      <p:sp>
        <p:nvSpPr>
          <p:cNvPr id="11" name="TextBox 10"/>
          <p:cNvSpPr txBox="1"/>
          <p:nvPr/>
        </p:nvSpPr>
        <p:spPr>
          <a:xfrm>
            <a:off x="5261101" y="5197842"/>
            <a:ext cx="3024336" cy="1152128"/>
          </a:xfrm>
          <a:prstGeom prst="rect">
            <a:avLst/>
          </a:prstGeom>
          <a:noFill/>
        </p:spPr>
        <p:txBody>
          <a:bodyPr wrap="square" rtlCol="0">
            <a:spAutoFit/>
          </a:bodyPr>
          <a:lstStyle/>
          <a:p>
            <a:endParaRPr lang="en-GB" dirty="0"/>
          </a:p>
        </p:txBody>
      </p:sp>
      <p:grpSp>
        <p:nvGrpSpPr>
          <p:cNvPr id="23" name="Group 22"/>
          <p:cNvGrpSpPr/>
          <p:nvPr/>
        </p:nvGrpSpPr>
        <p:grpSpPr>
          <a:xfrm>
            <a:off x="93519" y="904873"/>
            <a:ext cx="4465782" cy="3714751"/>
            <a:chOff x="93520" y="904874"/>
            <a:chExt cx="4465782" cy="3714751"/>
          </a:xfrm>
        </p:grpSpPr>
        <p:pic>
          <p:nvPicPr>
            <p:cNvPr id="14" name="Picture 2" descr="G:\AS\Miscellaneous\Crest Award\Code In June\Graphs\Different Probability\All Three.png"/>
            <p:cNvPicPr>
              <a:picLocks noChangeAspect="1" noChangeArrowheads="1"/>
            </p:cNvPicPr>
            <p:nvPr/>
          </p:nvPicPr>
          <p:blipFill rotWithShape="1">
            <a:blip r:embed="rId5">
              <a:extLst>
                <a:ext uri="{28A0092B-C50C-407E-A947-70E740481C1C}">
                  <a14:useLocalDpi xmlns:a14="http://schemas.microsoft.com/office/drawing/2010/main" val="0"/>
                </a:ext>
              </a:extLst>
            </a:blip>
            <a:srcRect l="1866" t="5078" r="9043" b="2131"/>
            <a:stretch/>
          </p:blipFill>
          <p:spPr bwMode="auto">
            <a:xfrm>
              <a:off x="93520" y="904874"/>
              <a:ext cx="4465782" cy="371475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666750" y="1226495"/>
              <a:ext cx="628614" cy="6374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561975" y="1526719"/>
              <a:ext cx="1019688" cy="253916"/>
            </a:xfrm>
            <a:prstGeom prst="rect">
              <a:avLst/>
            </a:prstGeom>
            <a:solidFill>
              <a:schemeClr val="tx1"/>
            </a:solidFill>
            <a:ln>
              <a:solidFill>
                <a:schemeClr val="tx1"/>
              </a:solidFill>
            </a:ln>
          </p:spPr>
          <p:txBody>
            <a:bodyPr wrap="square" rtlCol="0">
              <a:spAutoFit/>
            </a:bodyPr>
            <a:lstStyle/>
            <a:p>
              <a:r>
                <a:rPr lang="en-GB" sz="1050" b="1" dirty="0" smtClean="0"/>
                <a:t>Right =</a:t>
              </a:r>
              <a:endParaRPr lang="en-GB" sz="1050" b="1" dirty="0"/>
            </a:p>
          </p:txBody>
        </p:sp>
        <p:grpSp>
          <p:nvGrpSpPr>
            <p:cNvPr id="17" name="Group 16"/>
            <p:cNvGrpSpPr/>
            <p:nvPr/>
          </p:nvGrpSpPr>
          <p:grpSpPr>
            <a:xfrm>
              <a:off x="1127033" y="1199268"/>
              <a:ext cx="909260" cy="902220"/>
              <a:chOff x="4994895" y="1829590"/>
              <a:chExt cx="1061442" cy="989229"/>
            </a:xfrm>
            <a:solidFill>
              <a:schemeClr val="tx1"/>
            </a:solidFill>
          </p:grpSpPr>
          <p:sp>
            <p:nvSpPr>
              <p:cNvPr id="18" name="TextBox 17"/>
              <p:cNvSpPr txBox="1"/>
              <p:nvPr/>
            </p:nvSpPr>
            <p:spPr>
              <a:xfrm>
                <a:off x="4994895" y="2564903"/>
                <a:ext cx="1008112" cy="253916"/>
              </a:xfrm>
              <a:prstGeom prst="rect">
                <a:avLst/>
              </a:prstGeom>
              <a:grpFill/>
              <a:ln>
                <a:solidFill>
                  <a:schemeClr val="tx1"/>
                </a:solidFill>
              </a:ln>
            </p:spPr>
            <p:txBody>
              <a:bodyPr wrap="square" rtlCol="0">
                <a:spAutoFit/>
              </a:bodyPr>
              <a:lstStyle/>
              <a:p>
                <a:r>
                  <a:rPr lang="en-GB" sz="1050" b="1" dirty="0" smtClean="0"/>
                  <a:t>70%</a:t>
                </a:r>
                <a:endParaRPr lang="en-GB" sz="1050" b="1" dirty="0"/>
              </a:p>
            </p:txBody>
          </p:sp>
          <p:sp>
            <p:nvSpPr>
              <p:cNvPr id="19" name="TextBox 18"/>
              <p:cNvSpPr txBox="1"/>
              <p:nvPr/>
            </p:nvSpPr>
            <p:spPr>
              <a:xfrm>
                <a:off x="4994895" y="2195197"/>
                <a:ext cx="1008112" cy="253916"/>
              </a:xfrm>
              <a:prstGeom prst="rect">
                <a:avLst/>
              </a:prstGeom>
              <a:grpFill/>
              <a:ln>
                <a:solidFill>
                  <a:schemeClr val="tx1"/>
                </a:solidFill>
              </a:ln>
            </p:spPr>
            <p:txBody>
              <a:bodyPr wrap="square" rtlCol="0">
                <a:spAutoFit/>
              </a:bodyPr>
              <a:lstStyle/>
              <a:p>
                <a:r>
                  <a:rPr lang="en-GB" sz="1050" b="1" dirty="0"/>
                  <a:t>5</a:t>
                </a:r>
                <a:r>
                  <a:rPr lang="en-GB" sz="1050" b="1" dirty="0" smtClean="0"/>
                  <a:t>0%</a:t>
                </a:r>
                <a:endParaRPr lang="en-GB" sz="1050" b="1" dirty="0"/>
              </a:p>
            </p:txBody>
          </p:sp>
          <p:sp>
            <p:nvSpPr>
              <p:cNvPr id="20" name="TextBox 19"/>
              <p:cNvSpPr txBox="1"/>
              <p:nvPr/>
            </p:nvSpPr>
            <p:spPr>
              <a:xfrm>
                <a:off x="4994895" y="1829590"/>
                <a:ext cx="1008112" cy="253916"/>
              </a:xfrm>
              <a:prstGeom prst="rect">
                <a:avLst/>
              </a:prstGeom>
              <a:grpFill/>
              <a:ln>
                <a:solidFill>
                  <a:schemeClr val="tx1"/>
                </a:solidFill>
              </a:ln>
            </p:spPr>
            <p:txBody>
              <a:bodyPr wrap="square" rtlCol="0">
                <a:spAutoFit/>
              </a:bodyPr>
              <a:lstStyle/>
              <a:p>
                <a:r>
                  <a:rPr lang="en-GB" sz="1050" b="1" dirty="0"/>
                  <a:t>3</a:t>
                </a:r>
                <a:r>
                  <a:rPr lang="en-GB" sz="1050" b="1" dirty="0" smtClean="0"/>
                  <a:t>0%</a:t>
                </a:r>
                <a:endParaRPr lang="en-GB" sz="1050" b="1" dirty="0"/>
              </a:p>
            </p:txBody>
          </p:sp>
          <p:pic>
            <p:nvPicPr>
              <p:cNvPr id="21" name="Picture 20" descr="Screen Clipping"/>
              <p:cNvPicPr>
                <a:picLocks noChangeAspect="1"/>
              </p:cNvPicPr>
              <p:nvPr/>
            </p:nvPicPr>
            <p:blipFill rotWithShape="1">
              <a:blip r:embed="rId6">
                <a:extLst>
                  <a:ext uri="{28A0092B-C50C-407E-A947-70E740481C1C}">
                    <a14:useLocalDpi xmlns:a14="http://schemas.microsoft.com/office/drawing/2010/main" val="0"/>
                  </a:ext>
                </a:extLst>
              </a:blip>
              <a:srcRect l="11698" t="14266" r="5598"/>
              <a:stretch/>
            </p:blipFill>
            <p:spPr>
              <a:xfrm>
                <a:off x="5418162" y="1844824"/>
                <a:ext cx="638175" cy="971916"/>
              </a:xfrm>
              <a:prstGeom prst="rect">
                <a:avLst/>
              </a:prstGeom>
              <a:grpFill/>
              <a:ln>
                <a:solidFill>
                  <a:schemeClr val="tx1"/>
                </a:solidFill>
              </a:ln>
            </p:spPr>
          </p:pic>
        </p:grpSp>
        <p:cxnSp>
          <p:nvCxnSpPr>
            <p:cNvPr id="5" name="Straight Connector 4"/>
            <p:cNvCxnSpPr/>
            <p:nvPr/>
          </p:nvCxnSpPr>
          <p:spPr>
            <a:xfrm>
              <a:off x="628650" y="1526719"/>
              <a:ext cx="0" cy="253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2" name="Square Right Shor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9340" r="19340"/>
          <a:stretch/>
        </p:blipFill>
        <p:spPr>
          <a:xfrm>
            <a:off x="4634718" y="701572"/>
            <a:ext cx="4436546" cy="4069678"/>
          </a:xfrm>
          <a:prstGeom prst="rect">
            <a:avLst/>
          </a:prstGeom>
        </p:spPr>
      </p:pic>
    </p:spTree>
    <p:extLst>
      <p:ext uri="{BB962C8B-B14F-4D97-AF65-F5344CB8AC3E}">
        <p14:creationId xmlns:p14="http://schemas.microsoft.com/office/powerpoint/2010/main" val="2592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vol="80000">
                <p:cTn id="12" repeatCount="indefinite" fill="hold" display="0">
                  <p:stCondLst>
                    <p:cond delay="indefinite"/>
                  </p:stCondLst>
                </p:cTn>
                <p:tgtEl>
                  <p:spTgt spid="22"/>
                </p:tgtEl>
              </p:cMediaNode>
            </p:video>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307</Words>
  <Application>Microsoft Office PowerPoint</Application>
  <PresentationFormat>On-screen Show (16:9)</PresentationFormat>
  <Paragraphs>41</Paragraphs>
  <Slides>10</Slides>
  <Notes>10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EB Garamond</vt:lpstr>
      <vt:lpstr>Cambria Math</vt:lpstr>
      <vt:lpstr>Simple Dark</vt:lpstr>
      <vt:lpstr>PowerPoint Presentation</vt:lpstr>
      <vt:lpstr>Theory of Quantum Gravity</vt:lpstr>
      <vt:lpstr>The Problem:</vt:lpstr>
      <vt:lpstr>Forces:</vt:lpstr>
      <vt:lpstr>If we scaled a proton up to the size of the observable universe, the Planck length would be a trip from Tokyo to Chicago</vt:lpstr>
      <vt:lpstr>Random Walk</vt:lpstr>
      <vt:lpstr>Random Walk</vt:lpstr>
      <vt:lpstr>Theory vs Results</vt:lpstr>
      <vt:lpstr>Theory vs Results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Welcome</dc:creator>
  <cp:lastModifiedBy>Welcome</cp:lastModifiedBy>
  <cp:revision>10</cp:revision>
  <dcterms:modified xsi:type="dcterms:W3CDTF">2018-09-30T17:11:31Z</dcterms:modified>
</cp:coreProperties>
</file>